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28"/>
  </p:notesMasterIdLst>
  <p:sldIdLst>
    <p:sldId id="256" r:id="rId3"/>
    <p:sldId id="277" r:id="rId4"/>
    <p:sldId id="273" r:id="rId5"/>
    <p:sldId id="271" r:id="rId6"/>
    <p:sldId id="257" r:id="rId7"/>
    <p:sldId id="272" r:id="rId8"/>
    <p:sldId id="258" r:id="rId9"/>
    <p:sldId id="260" r:id="rId10"/>
    <p:sldId id="259" r:id="rId11"/>
    <p:sldId id="263" r:id="rId12"/>
    <p:sldId id="264" r:id="rId13"/>
    <p:sldId id="261" r:id="rId14"/>
    <p:sldId id="278" r:id="rId15"/>
    <p:sldId id="262" r:id="rId16"/>
    <p:sldId id="276" r:id="rId17"/>
    <p:sldId id="274" r:id="rId18"/>
    <p:sldId id="275" r:id="rId19"/>
    <p:sldId id="281" r:id="rId20"/>
    <p:sldId id="265" r:id="rId21"/>
    <p:sldId id="279" r:id="rId22"/>
    <p:sldId id="266" r:id="rId23"/>
    <p:sldId id="267" r:id="rId24"/>
    <p:sldId id="268" r:id="rId25"/>
    <p:sldId id="269" r:id="rId26"/>
    <p:sldId id="270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1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75631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476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1475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4673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5143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9635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9241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1130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0292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9238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2365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8060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939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28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534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6232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934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740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749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2392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61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rgbClr val="4CE0EA"/>
              </a:buClr>
              <a:buFont typeface="Calibri"/>
              <a:buNone/>
              <a:defRPr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45720" lvl="0" indent="0" algn="r" rtl="0">
              <a:spcBef>
                <a:spcPts val="520"/>
              </a:spcBef>
              <a:buClr>
                <a:schemeClr val="accent3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ctr" rtl="0">
              <a:spcBef>
                <a:spcPts val="420"/>
              </a:spcBef>
              <a:buClr>
                <a:schemeClr val="accent2"/>
              </a:buClr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lt2"/>
              </a:buClr>
              <a:buFont typeface="Merriweather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lt2"/>
              </a:buClr>
              <a:buFont typeface="Merriweather"/>
              <a:buNone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>
              <a:solidFill>
                <a:srgbClr val="D0E9E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5100" algn="l" rtl="0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36525" algn="l" rtl="0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44144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5100" algn="l" rtl="0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36525" algn="l" rtl="0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44144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5908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25400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210819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218439" algn="l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5908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25400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210819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218439" algn="l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1605" algn="l" rtl="0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51130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73990" algn="l" rtl="0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44780" algn="l" rtl="0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52400" algn="l" rtl="0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1605" algn="l" rtl="0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51130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73990" algn="l" rtl="0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44780" algn="l" rtl="0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52400" algn="l" rtl="0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508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7619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2539" algn="l" rtl="0"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05410" algn="l" rtl="0">
              <a:spcBef>
                <a:spcPts val="56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18745" algn="l" rtl="0">
              <a:spcBef>
                <a:spcPts val="52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47319" algn="l" rtl="0">
              <a:spcBef>
                <a:spcPts val="48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44144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 rot="-10380000" flipH="1">
            <a:off x="3165753" y="1108076"/>
            <a:ext cx="5257800" cy="4114799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500" dir="7500000" sx="98500" sy="100080" kx="100000" ky="100000" algn="tl" rotWithShape="0">
              <a:srgbClr val="000000">
                <a:alpha val="2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5" name="Shape 85"/>
          <p:cNvSpPr/>
          <p:nvPr/>
        </p:nvSpPr>
        <p:spPr>
          <a:xfrm rot="-10380000" flipH="1">
            <a:off x="8004134" y="5359769"/>
            <a:ext cx="155447" cy="155447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09600" y="1176995"/>
            <a:ext cx="2212848" cy="15826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09600" y="2828784"/>
            <a:ext cx="2209799" cy="2179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50"/>
              </a:spcBef>
              <a:buClr>
                <a:schemeClr val="accent3"/>
              </a:buClr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94310" algn="l" rtl="0">
              <a:spcBef>
                <a:spcPts val="2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209550" algn="l" rtl="0">
              <a:spcBef>
                <a:spcPts val="2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73672" algn="l" rtl="0">
              <a:spcBef>
                <a:spcPts val="18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81292" algn="l" rtl="0">
              <a:spcBef>
                <a:spcPts val="18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 rot="420000">
            <a:off x="3485792" y="1199516"/>
            <a:ext cx="4617719" cy="3931919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3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2" name="Shape 92"/>
          <p:cNvSpPr/>
          <p:nvPr/>
        </p:nvSpPr>
        <p:spPr>
          <a:xfrm rot="10800000" flipH="1">
            <a:off x="-9525" y="5816599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3" name="Shape 93"/>
          <p:cNvSpPr/>
          <p:nvPr/>
        </p:nvSpPr>
        <p:spPr>
          <a:xfrm rot="10800000" flipH="1">
            <a:off x="4381500" y="6219825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2377439" y="15239"/>
            <a:ext cx="438911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5000" sy="65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-9525" y="-7144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" name="Shape 7"/>
          <p:cNvSpPr/>
          <p:nvPr/>
        </p:nvSpPr>
        <p:spPr>
          <a:xfrm>
            <a:off x="4381500" y="-7144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>
              <a:solidFill>
                <a:srgbClr val="D0E9E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3" name="Shape 13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4" name="Shape 14"/>
            <p:cNvSpPr/>
            <p:nvPr/>
          </p:nvSpPr>
          <p:spPr>
            <a:xfrm rot="-164308">
              <a:off x="-19044" y="216549"/>
              <a:ext cx="9163050" cy="6492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 rot="-164308">
              <a:off x="-14309" y="290002"/>
              <a:ext cx="9175812" cy="5303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alphaModFix/>
          </a:blip>
          <a:tile tx="0" ty="0" sx="65000" sy="65000" flip="none" algn="tl"/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-9525" y="-7144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4381500" y="-7144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u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u="none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30" name="Shape 30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1" name="Shape 31"/>
            <p:cNvSpPr/>
            <p:nvPr/>
          </p:nvSpPr>
          <p:spPr>
            <a:xfrm rot="-164308">
              <a:off x="-19044" y="216549"/>
              <a:ext cx="9163050" cy="6492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-164308">
              <a:off x="-14309" y="290002"/>
              <a:ext cx="9175812" cy="5303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oldLakeCadets/videos/1566026800124034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SgcCGb3Tco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ctrTitle"/>
          </p:nvPr>
        </p:nvSpPr>
        <p:spPr>
          <a:xfrm>
            <a:off x="576943" y="1706879"/>
            <a:ext cx="7851648" cy="814251"/>
          </a:xfrm>
          <a:prstGeom prst="rect">
            <a:avLst/>
          </a:prstGeom>
          <a:noFill/>
          <a:ln>
            <a:noFill/>
          </a:ln>
        </p:spPr>
        <p:txBody>
          <a:bodyPr lIns="0" tIns="0" rIns="1827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4CE0EA"/>
              </a:buClr>
              <a:buSzPct val="25000"/>
              <a:buFont typeface="Calibri"/>
              <a:buNone/>
            </a:pPr>
            <a:r>
              <a:rPr lang="en-US" sz="5600" b="1" i="0" u="none" strike="noStrike" cap="none" dirty="0">
                <a:solidFill>
                  <a:srgbClr val="4CE0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Welcome to 191 RCACS!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3" y="3246120"/>
            <a:ext cx="9016554" cy="30607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Summer Camp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6221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year cadets have the opportunity to go to General Training Course in Cold Lake, AB</a:t>
            </a:r>
          </a:p>
          <a:p>
            <a:pPr lvl="1" indent="-274320">
              <a:spcBef>
                <a:spcPts val="0"/>
              </a:spcBef>
              <a:buClr>
                <a:schemeClr val="accent3"/>
              </a:buClr>
              <a:buSzPct val="96221"/>
            </a:pPr>
            <a:r>
              <a:rPr lang="en-US" sz="1800" dirty="0"/>
              <a:t>2 Weeks (Generally first two weeks of July)</a:t>
            </a:r>
          </a:p>
          <a:p>
            <a:pPr marL="365760" lvl="1" indent="0">
              <a:spcBef>
                <a:spcPts val="0"/>
              </a:spcBef>
              <a:buClr>
                <a:schemeClr val="accent3"/>
              </a:buClr>
              <a:buSzPct val="96221"/>
              <a:buNone/>
            </a:pPr>
            <a:r>
              <a:rPr lang="en-US" sz="1800" b="0" i="1" u="none" strike="noStrike" cap="none" dirty="0">
                <a:solidFill>
                  <a:schemeClr val="dk1"/>
                </a:solidFill>
                <a:sym typeface="Merriweather"/>
              </a:rPr>
              <a:t>*Show video of Life of a General Training Cadet*</a:t>
            </a:r>
          </a:p>
          <a:p>
            <a:pPr marL="365760" lvl="1" indent="0">
              <a:spcBef>
                <a:spcPts val="0"/>
              </a:spcBef>
              <a:buClr>
                <a:schemeClr val="accent3"/>
              </a:buClr>
              <a:buSzPct val="96221"/>
              <a:buNone/>
            </a:pPr>
            <a:r>
              <a:rPr lang="en-US" sz="1800" i="1" dirty="0">
                <a:hlinkClick r:id="rId3"/>
              </a:rPr>
              <a:t>https://www.facebook.com/ColdLakeCadets/videos/1566026800124034/</a:t>
            </a:r>
            <a:r>
              <a:rPr lang="en-US" sz="1800" i="1" dirty="0"/>
              <a:t> </a:t>
            </a:r>
            <a:endParaRPr lang="en-US" sz="1800" b="0" i="1" u="none" strike="noStrike" cap="none" dirty="0">
              <a:solidFill>
                <a:schemeClr val="dk1"/>
              </a:solidFill>
              <a:sym typeface="Merriweather"/>
            </a:endParaRPr>
          </a:p>
          <a:p>
            <a:pPr marL="274320" marR="0" lvl="0" indent="-274320" algn="l" rtl="0"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Char char="●"/>
            </a:pPr>
            <a:endParaRPr lang="en-US" sz="2000" b="0" i="0" u="none" strike="noStrike" cap="none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Further camps include</a:t>
            </a:r>
          </a:p>
          <a:p>
            <a:pPr marL="640080" marR="0" lvl="1" indent="-259080" algn="l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sym typeface="Merriweather"/>
              </a:rPr>
              <a:t>Survival</a:t>
            </a:r>
          </a:p>
          <a:p>
            <a:pPr marL="640080" marR="0" lvl="1" indent="-259080" algn="l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sym typeface="Merriweather"/>
              </a:rPr>
              <a:t>Sports</a:t>
            </a:r>
          </a:p>
          <a:p>
            <a:pPr marL="640080" marR="0" lvl="1" indent="-259080" algn="l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sym typeface="Merriweather"/>
              </a:rPr>
              <a:t>Drill and Leadership</a:t>
            </a:r>
          </a:p>
          <a:p>
            <a:pPr marL="640080" marR="0" lvl="1" indent="-259080" algn="l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sym typeface="Merriweather"/>
              </a:rPr>
              <a:t>Band </a:t>
            </a:r>
          </a:p>
          <a:p>
            <a:pPr marL="640080" marR="0" lvl="1" indent="-259080" algn="l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sym typeface="Merriweather"/>
              </a:rPr>
              <a:t>Aviation &amp; Aerospace</a:t>
            </a:r>
          </a:p>
          <a:p>
            <a:pPr marL="640080" marR="0" lvl="1" indent="-259080" algn="l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sym typeface="Merriweather"/>
              </a:rPr>
              <a:t>International Air Cadet Exchange (IACE) for senior cadets</a:t>
            </a:r>
          </a:p>
          <a:p>
            <a:pPr marL="640080" marR="0" lvl="1" indent="-259080" algn="l" rtl="0">
              <a:spcBef>
                <a:spcPts val="444"/>
              </a:spcBef>
              <a:buClr>
                <a:schemeClr val="accent1"/>
              </a:buClr>
              <a:buSzPct val="85772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sym typeface="Merriweather"/>
              </a:rPr>
              <a:t>Gliding and/or Power Pilot </a:t>
            </a:r>
            <a:r>
              <a:rPr lang="en-US" sz="1800" dirty="0"/>
              <a:t>Scholarships</a:t>
            </a:r>
          </a:p>
          <a:p>
            <a:pPr marL="640080" marR="0" lvl="1" indent="-259080" algn="l" rtl="0">
              <a:spcBef>
                <a:spcPts val="444"/>
              </a:spcBef>
              <a:buClr>
                <a:schemeClr val="accent1"/>
              </a:buClr>
              <a:buSzPct val="85772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sym typeface="Merriweather"/>
              </a:rPr>
              <a:t>Staff Cadet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Summer Camp Cont.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sym typeface="Merriweather"/>
              </a:rPr>
              <a:t>Application for camp occurs December - January</a:t>
            </a: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n-US" sz="2000" dirty="0"/>
              <a:t>Each squadron is assigned a certain number of spots for summer camp</a:t>
            </a:r>
            <a:endParaRPr lang="en-US" sz="2000" b="0" i="0" u="none" strike="noStrike" cap="none" dirty="0">
              <a:solidFill>
                <a:schemeClr val="dk1"/>
              </a:solidFill>
              <a:sym typeface="Merriweather"/>
            </a:endParaRPr>
          </a:p>
          <a:p>
            <a:pPr lvl="1" indent="-274320">
              <a:spcBef>
                <a:spcPts val="520"/>
              </a:spcBef>
              <a:buClr>
                <a:schemeClr val="accent3"/>
              </a:buClr>
              <a:buSzPct val="95000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Not everyone gets accepted to camp</a:t>
            </a:r>
          </a:p>
          <a:p>
            <a:pPr indent="-274320"/>
            <a:r>
              <a:rPr lang="en-US" sz="2000" dirty="0"/>
              <a:t>Cadets apply, Officers provide nominations, Air Training at the base selects cadets</a:t>
            </a:r>
            <a:endParaRPr lang="en-US" sz="2000" b="0" i="0" u="none" strike="noStrike" cap="none" dirty="0">
              <a:solidFill>
                <a:schemeClr val="dk1"/>
              </a:solidFill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sym typeface="Merriweather"/>
              </a:rPr>
              <a:t>Nominations for cadets to go to camp is based on attendance, uniform, discipline, participation in optional activities and any other relevant criteria</a:t>
            </a: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sym typeface="Merriweather"/>
              </a:rPr>
              <a:t>Those at the top of their levels in these areas are the most likely to be awarded a camp</a:t>
            </a:r>
            <a:endParaRPr lang="en-US" sz="2600" b="0" i="0" u="none" strike="noStrike" cap="none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37866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Expectations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587829" y="1341120"/>
            <a:ext cx="8229600" cy="51467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n-US" sz="2200" b="1" i="0" u="sng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Attendance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Cadets are expected to attended all Tuesday night parades and all mandatory training  </a:t>
            </a:r>
          </a:p>
          <a:p>
            <a:pPr lvl="2" indent="-259080">
              <a:spcBef>
                <a:spcPts val="480"/>
              </a:spcBef>
              <a:buClr>
                <a:schemeClr val="accent1"/>
              </a:buClr>
              <a:buSzPct val="85000"/>
            </a:pPr>
            <a:r>
              <a:rPr lang="en-US" sz="1800" dirty="0"/>
              <a:t>Minimum 60% Attendance, survival exercises and one gliding day</a:t>
            </a:r>
          </a:p>
          <a:p>
            <a:pPr lvl="2" indent="-259080">
              <a:spcBef>
                <a:spcPts val="480"/>
              </a:spcBef>
              <a:buClr>
                <a:schemeClr val="accent1"/>
              </a:buClr>
              <a:buSzPct val="85000"/>
            </a:pPr>
            <a:r>
              <a:rPr lang="en-US" sz="1800" b="0" i="0" u="none" strike="noStrike" cap="none" dirty="0">
                <a:solidFill>
                  <a:schemeClr val="dk1"/>
                </a:solidFill>
                <a:sym typeface="Merriweather"/>
              </a:rPr>
              <a:t>Higher attendance is required to get the most out of the program</a:t>
            </a: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You must either submit an absence form on the website or call the squadron to received an excused absence</a:t>
            </a: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endParaRPr lang="en-US" sz="800" b="0" i="0" u="none" strike="noStrike" cap="none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None/>
            </a:pPr>
            <a:endParaRPr sz="2600" b="1" i="0" u="sng" strike="noStrike" cap="none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37866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Expectations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587829" y="1341120"/>
            <a:ext cx="8229600" cy="51467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81000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None/>
            </a:pPr>
            <a:endParaRPr lang="en-US" sz="800" b="0" i="0" u="none" strike="noStrike" cap="none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n-US" sz="2200" b="1" i="0" u="sng" strike="noStrike" cap="none" dirty="0">
                <a:solidFill>
                  <a:schemeClr val="dk1"/>
                </a:solidFill>
                <a:sym typeface="Merriweather"/>
              </a:rPr>
              <a:t>Uniform</a:t>
            </a:r>
            <a:r>
              <a:rPr lang="en-US" sz="2200" b="0" i="0" u="none" strike="noStrike" cap="none" dirty="0">
                <a:solidFill>
                  <a:schemeClr val="dk1"/>
                </a:solidFill>
                <a:sym typeface="Merriweather"/>
              </a:rPr>
              <a:t> </a:t>
            </a:r>
            <a:endParaRPr lang="en-US" sz="2200" dirty="0"/>
          </a:p>
          <a:p>
            <a:pPr lvl="1" indent="-274320">
              <a:spcBef>
                <a:spcPts val="520"/>
              </a:spcBef>
              <a:buClr>
                <a:schemeClr val="accent3"/>
              </a:buClr>
              <a:buSzPct val="95000"/>
            </a:pPr>
            <a:r>
              <a:rPr lang="en-US" sz="2000" dirty="0"/>
              <a:t>Y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Merriweather"/>
              </a:rPr>
              <a:t>ou will be issued a uniform and you will be expected to maintain it to set standards.</a:t>
            </a: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sym typeface="Merriweather"/>
              </a:rPr>
              <a:t>If you are unable to wear your uniform, you are expected to be dressed professionally.</a:t>
            </a:r>
          </a:p>
          <a:p>
            <a:pPr lvl="2" indent="-259080">
              <a:spcBef>
                <a:spcPts val="480"/>
              </a:spcBef>
              <a:buClr>
                <a:schemeClr val="accent1"/>
              </a:buClr>
              <a:buSzPct val="85000"/>
            </a:pPr>
            <a:r>
              <a:rPr lang="en-US" sz="1700" dirty="0"/>
              <a:t>Dress Pants, Black Pants or Khakis</a:t>
            </a:r>
          </a:p>
          <a:p>
            <a:pPr lvl="2" indent="-259080">
              <a:spcBef>
                <a:spcPts val="480"/>
              </a:spcBef>
              <a:buClr>
                <a:schemeClr val="accent1"/>
              </a:buClr>
              <a:buSzPct val="85000"/>
            </a:pPr>
            <a:r>
              <a:rPr lang="en-US" sz="1700" dirty="0"/>
              <a:t>Issued 191 RCACS or Blue T-Shirt.  If you do not have one of these then a polo shirt, dress shirt or equivalent</a:t>
            </a:r>
            <a:endParaRPr lang="en-US" sz="1700" b="0" i="0" u="none" strike="noStrike" cap="none" dirty="0">
              <a:solidFill>
                <a:schemeClr val="dk1"/>
              </a:solidFill>
              <a:sym typeface="Merriweather"/>
            </a:endParaRPr>
          </a:p>
          <a:p>
            <a:pPr lvl="2" indent="-259080">
              <a:spcBef>
                <a:spcPts val="480"/>
              </a:spcBef>
              <a:buClr>
                <a:schemeClr val="accent1"/>
              </a:buClr>
              <a:buSzPct val="85000"/>
            </a:pPr>
            <a:r>
              <a:rPr lang="en-US" sz="1800" dirty="0"/>
              <a:t>Follow up with Supply every couple of weeks for the status of your uniform</a:t>
            </a:r>
            <a:endParaRPr lang="en-US" sz="1800" b="0" i="0" u="none" strike="noStrike" cap="none" dirty="0">
              <a:solidFill>
                <a:schemeClr val="dk1"/>
              </a:solidFill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None/>
            </a:pPr>
            <a:endParaRPr sz="2600" b="1" i="0" u="sng" strike="noStrike" cap="none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819119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Expectations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040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n-US" sz="2200" b="1" i="0" u="sng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Discipline</a:t>
            </a: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We expect all cadets to act in a professional &amp; respectful manner</a:t>
            </a: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Address all officers with Sir or Ma’am</a:t>
            </a:r>
          </a:p>
          <a:p>
            <a:pPr lvl="2" indent="-259080">
              <a:spcBef>
                <a:spcPts val="480"/>
              </a:spcBef>
              <a:buClr>
                <a:schemeClr val="accent1"/>
              </a:buClr>
              <a:buSzPct val="85000"/>
            </a:pPr>
            <a:r>
              <a:rPr lang="en-US" sz="1800" dirty="0"/>
              <a:t>Salute if you are wearing a wedge</a:t>
            </a:r>
            <a:endParaRPr lang="en-US" sz="1800" b="0" i="0" u="none" strike="noStrike" cap="none" dirty="0">
              <a:solidFill>
                <a:schemeClr val="dk1"/>
              </a:solidFill>
              <a:sym typeface="Merriweather"/>
            </a:endParaRP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Pay attention in class</a:t>
            </a: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Be a role model for your peers</a:t>
            </a:r>
          </a:p>
          <a:p>
            <a:pPr lvl="2" indent="-259080">
              <a:spcBef>
                <a:spcPts val="480"/>
              </a:spcBef>
              <a:buClr>
                <a:schemeClr val="accent1"/>
              </a:buClr>
              <a:buSzPct val="85000"/>
            </a:pPr>
            <a:r>
              <a:rPr lang="en-US" sz="1800" dirty="0"/>
              <a:t>Younger cadets will look up to you, like you look up to the older cadets</a:t>
            </a:r>
            <a:endParaRPr lang="en-US" sz="1800" b="0" i="0" u="none" strike="noStrike" cap="none" dirty="0">
              <a:solidFill>
                <a:schemeClr val="dk1"/>
              </a:solidFill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Expectations are the same for all cadets whether in 1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year or in 5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year.  Following these expectations increases your chances for promotion, awards, and camps.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Expectations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0084"/>
            <a:ext cx="8229600" cy="4535580"/>
          </a:xfrm>
        </p:spPr>
        <p:txBody>
          <a:bodyPr/>
          <a:lstStyle/>
          <a:p>
            <a:r>
              <a:rPr lang="en-US" dirty="0"/>
              <a:t>Follow Orders from Officers, Civilian Instructors and Senior cadets</a:t>
            </a:r>
          </a:p>
          <a:p>
            <a:r>
              <a:rPr lang="en-US" dirty="0"/>
              <a:t>Adhere to your rights and responsibilities (on following slides)</a:t>
            </a:r>
          </a:p>
          <a:p>
            <a:r>
              <a:rPr lang="en-US" dirty="0"/>
              <a:t>Be accountable for your actions/decisions</a:t>
            </a:r>
          </a:p>
          <a:p>
            <a:r>
              <a:rPr lang="en-US" dirty="0"/>
              <a:t>Support other cadets when able</a:t>
            </a:r>
          </a:p>
          <a:p>
            <a:r>
              <a:rPr lang="en-US" dirty="0"/>
              <a:t>Do not leave early for any reason from a cadet activity unless authorized by the Officer in charge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82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Cadet Responsibilities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2536"/>
            <a:ext cx="8229600" cy="4352387"/>
          </a:xfrm>
        </p:spPr>
        <p:txBody>
          <a:bodyPr/>
          <a:lstStyle/>
          <a:p>
            <a:r>
              <a:rPr lang="en-US" sz="2400" dirty="0"/>
              <a:t>Treat others with respect</a:t>
            </a:r>
          </a:p>
          <a:p>
            <a:r>
              <a:rPr lang="en-US" sz="2400" dirty="0"/>
              <a:t>Do NOT exclude anyone</a:t>
            </a:r>
          </a:p>
          <a:p>
            <a:r>
              <a:rPr lang="en-US" sz="2400" dirty="0"/>
              <a:t>Help protect others</a:t>
            </a:r>
          </a:p>
          <a:p>
            <a:r>
              <a:rPr lang="en-US" sz="2400" dirty="0"/>
              <a:t>Respect personal boundaries; honor NO’s</a:t>
            </a:r>
          </a:p>
          <a:p>
            <a:r>
              <a:rPr lang="en-US" sz="2400" dirty="0"/>
              <a:t>Tell the truth</a:t>
            </a:r>
          </a:p>
          <a:p>
            <a:r>
              <a:rPr lang="en-US" sz="2400" dirty="0"/>
              <a:t>Listen</a:t>
            </a:r>
          </a:p>
          <a:p>
            <a:r>
              <a:rPr lang="en-US" sz="2400" dirty="0"/>
              <a:t>Do not Misuse power / authority</a:t>
            </a:r>
          </a:p>
          <a:p>
            <a:r>
              <a:rPr lang="en-US" sz="2400" dirty="0"/>
              <a:t>Control Anger</a:t>
            </a:r>
          </a:p>
          <a:p>
            <a:r>
              <a:rPr lang="en-US" sz="2400" dirty="0"/>
              <a:t>Do not harass anyone</a:t>
            </a:r>
          </a:p>
          <a:p>
            <a:r>
              <a:rPr lang="en-US" sz="2400" dirty="0"/>
              <a:t>Do not abuse anyone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61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Cadet Rights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6816"/>
            <a:ext cx="8229600" cy="439810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As a Cadet you have the following rights:</a:t>
            </a:r>
          </a:p>
          <a:p>
            <a:r>
              <a:rPr lang="en-US" sz="2000" dirty="0"/>
              <a:t>To be treated fairly</a:t>
            </a:r>
          </a:p>
          <a:p>
            <a:r>
              <a:rPr lang="en-US" sz="2000" dirty="0"/>
              <a:t>Belong</a:t>
            </a:r>
          </a:p>
          <a:p>
            <a:r>
              <a:rPr lang="en-US" sz="2000" dirty="0"/>
              <a:t>Feel Safe</a:t>
            </a:r>
          </a:p>
          <a:p>
            <a:r>
              <a:rPr lang="en-US" sz="2000" dirty="0"/>
              <a:t>Be Included</a:t>
            </a:r>
          </a:p>
          <a:p>
            <a:r>
              <a:rPr lang="en-US" sz="2000" dirty="0"/>
              <a:t>To learn</a:t>
            </a:r>
          </a:p>
          <a:p>
            <a:r>
              <a:rPr lang="en-US" sz="2000" dirty="0"/>
              <a:t>To seek help if you need it</a:t>
            </a:r>
          </a:p>
          <a:p>
            <a:r>
              <a:rPr lang="en-US" sz="2000" dirty="0"/>
              <a:t>To be heard</a:t>
            </a:r>
          </a:p>
          <a:p>
            <a:r>
              <a:rPr lang="en-US" sz="2000" dirty="0"/>
              <a:t>To make decisions</a:t>
            </a:r>
          </a:p>
          <a:p>
            <a:r>
              <a:rPr lang="en-US" sz="2000" dirty="0"/>
              <a:t>to be protected from harassment, criminal offences and child abuse</a:t>
            </a:r>
          </a:p>
          <a:p>
            <a:r>
              <a:rPr lang="en-US" sz="2000" dirty="0"/>
              <a:t>To say NO to unwelcome behavior</a:t>
            </a:r>
          </a:p>
          <a:p>
            <a:endParaRPr lang="en-US" sz="2000" dirty="0"/>
          </a:p>
          <a:p>
            <a:pPr marL="156845" indent="0">
              <a:buNone/>
            </a:pPr>
            <a:r>
              <a:rPr lang="en-US" sz="2000" b="1" dirty="0"/>
              <a:t>	Code of Conduct to be signed with application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42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Parent Involvement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41714"/>
            <a:ext cx="8229600" cy="4582885"/>
          </a:xfrm>
        </p:spPr>
        <p:txBody>
          <a:bodyPr/>
          <a:lstStyle/>
          <a:p>
            <a:r>
              <a:rPr lang="en-US" sz="2000" dirty="0"/>
              <a:t>Air Cadets is funded by a partnership between DND and the Air Cadet League of Canada</a:t>
            </a:r>
          </a:p>
          <a:p>
            <a:r>
              <a:rPr lang="en-US" sz="2000" dirty="0"/>
              <a:t>Parents Committee is the local level of the Air Cadet League</a:t>
            </a:r>
          </a:p>
          <a:p>
            <a:r>
              <a:rPr lang="en-US" sz="2000" dirty="0"/>
              <a:t>Parents Committee is crucial to the success of our squadron</a:t>
            </a:r>
          </a:p>
          <a:p>
            <a:r>
              <a:rPr lang="en-US" sz="2000" dirty="0"/>
              <a:t>Parents meetings occur once a month</a:t>
            </a:r>
          </a:p>
          <a:p>
            <a:pPr lvl="1"/>
            <a:r>
              <a:rPr lang="en-US" sz="1800" dirty="0"/>
              <a:t>First Tuesday of the month from 8:30 – 9:00 PM</a:t>
            </a:r>
          </a:p>
          <a:p>
            <a:pPr lvl="1"/>
            <a:r>
              <a:rPr lang="en-US" sz="1800" dirty="0"/>
              <a:t>This is the same night as CO Parade so you can watch</a:t>
            </a:r>
          </a:p>
          <a:p>
            <a:r>
              <a:rPr lang="en-US" sz="2000" dirty="0"/>
              <a:t>Parents committee is responsible for:</a:t>
            </a:r>
          </a:p>
          <a:p>
            <a:pPr lvl="1"/>
            <a:r>
              <a:rPr lang="en-US" sz="1800" dirty="0"/>
              <a:t>liaising with the Air Cadet League of Manitoba (Provincial Level of the League)</a:t>
            </a:r>
          </a:p>
          <a:p>
            <a:pPr lvl="1"/>
            <a:r>
              <a:rPr lang="en-US" sz="1800" dirty="0"/>
              <a:t>Helping set up fundraisers</a:t>
            </a:r>
          </a:p>
          <a:p>
            <a:r>
              <a:rPr lang="en-US" sz="2000" dirty="0"/>
              <a:t>The more parents that get involved, the less work there is for everyone to do!</a:t>
            </a:r>
          </a:p>
        </p:txBody>
      </p:sp>
    </p:spTree>
    <p:extLst>
      <p:ext uri="{BB962C8B-B14F-4D97-AF65-F5344CB8AC3E}">
        <p14:creationId xmlns:p14="http://schemas.microsoft.com/office/powerpoint/2010/main" val="1603655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463039"/>
            <a:ext cx="8229600" cy="50683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n-US" sz="2000" b="1" i="0" u="sng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Website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–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000" i="0" u="none" strike="noStrike" cap="none" dirty="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www.191rcacspa.ca</a:t>
            </a:r>
            <a:r>
              <a:rPr lang="en-US" sz="2000" b="0" i="0" u="none" strike="noStrike" cap="none" dirty="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Official mode of mass communication</a:t>
            </a: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All updates and scheduled events posted</a:t>
            </a: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Use this as your first resource for answering questions</a:t>
            </a: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800" dirty="0"/>
              <a:t>Calendar of events, Excused absence form, many other resources</a:t>
            </a:r>
            <a:endParaRPr lang="en-US" sz="1800" b="0" i="0" u="none" strike="noStrike" cap="none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endParaRPr sz="1000" b="1" i="0" u="sng" strike="noStrike" cap="none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n-US" sz="2000" b="1" i="0" u="sng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Facebook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– 191 Royal Canadian Air Cadets</a:t>
            </a: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sym typeface="Merriweather"/>
              </a:rPr>
              <a:t>Primarily for cadets to discuss with one another</a:t>
            </a: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800" dirty="0"/>
              <a:t>Photos of activities are shared</a:t>
            </a:r>
            <a:endParaRPr lang="en-US" sz="1800" b="0" i="0" u="none" strike="noStrike" cap="none" dirty="0">
              <a:solidFill>
                <a:schemeClr val="dk1"/>
              </a:solidFill>
              <a:sym typeface="Merriweather"/>
            </a:endParaRP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sym typeface="Merriweather"/>
              </a:rPr>
              <a:t>The Facebook page is NOT a means to harass, put down or otherwise hurt the staff or Cadets (this has happened in the past and will not be tolerated)</a:t>
            </a: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800" dirty="0"/>
              <a:t>We have a Closed Facebook Group for all current cadets and their parents.  We also have a Public Facebook Page to help promote the squadron</a:t>
            </a:r>
            <a:endParaRPr lang="en-US" sz="1800" b="0" i="0" u="none" strike="noStrike" cap="none" dirty="0">
              <a:solidFill>
                <a:schemeClr val="dk1"/>
              </a:solidFill>
              <a:sym typeface="Merriweather"/>
            </a:endParaRP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endParaRPr lang="en-US" sz="1000" b="0" i="0" u="none" strike="noStrike" cap="none" dirty="0">
              <a:solidFill>
                <a:schemeClr val="dk1"/>
              </a:solidFill>
              <a:sym typeface="Merriweather"/>
            </a:endParaRPr>
          </a:p>
          <a:p>
            <a:pPr marL="342900" indent="-342900"/>
            <a:endParaRPr lang="en-US" sz="2000" i="0" u="sng" strike="noStrike" cap="none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None/>
            </a:pPr>
            <a:endParaRPr sz="2600" b="1" i="0" u="sng" strike="noStrike" cap="none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Follow the Link (requires sound):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https://www.youtube.com/watch?v=9SgcCGb3Tco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14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463039"/>
            <a:ext cx="8229600" cy="50683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n-US" sz="2000" b="1" u="sng" dirty="0"/>
              <a:t>Instagram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- 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@191rcacs</a:t>
            </a:r>
            <a:r>
              <a:rPr lang="en-US" sz="2000" i="0" u="none" strike="noStrike" cap="none" dirty="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Pictures and videos are shared </a:t>
            </a: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endParaRPr sz="1000" b="1" i="0" u="sng" strike="noStrike" cap="none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n-US" sz="2000" b="1" u="sng" dirty="0"/>
              <a:t>Twitter</a:t>
            </a:r>
            <a:r>
              <a:rPr lang="en-US" sz="2000" b="1" i="0" u="sng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– @191rcacs</a:t>
            </a: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sym typeface="Merriweather"/>
              </a:rPr>
              <a:t>Pictures and videos are shared</a:t>
            </a: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800" dirty="0"/>
              <a:t>Other cadet activity and cadet related activity is retweeted</a:t>
            </a:r>
            <a:endParaRPr lang="en-US" sz="1800" b="0" i="0" u="none" strike="noStrike" cap="none" dirty="0">
              <a:solidFill>
                <a:schemeClr val="dk1"/>
              </a:solidFill>
              <a:sym typeface="Merriweather"/>
            </a:endParaRP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endParaRPr lang="en-US" sz="1000" b="0" i="0" u="none" strike="noStrike" cap="none" dirty="0">
              <a:solidFill>
                <a:schemeClr val="dk1"/>
              </a:solidFill>
              <a:sym typeface="Merriweather"/>
            </a:endParaRPr>
          </a:p>
          <a:p>
            <a:pPr marL="342900" indent="-342900"/>
            <a:endParaRPr lang="en-US" sz="2000" i="0" u="sng" strike="noStrike" cap="none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None/>
            </a:pPr>
            <a:endParaRPr sz="2600" b="1" i="0" u="sng" strike="noStrike" cap="none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468401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" y="-1"/>
            <a:ext cx="9136039" cy="3082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31" y="3082835"/>
            <a:ext cx="9155431" cy="3775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l="16398" t="8333" r="28550" b="6249"/>
          <a:stretch/>
        </p:blipFill>
        <p:spPr>
          <a:xfrm>
            <a:off x="0" y="11348"/>
            <a:ext cx="9144000" cy="684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460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43552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n-US" sz="2000" b="1" i="0" u="sng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Cellphone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– 1-204-998-1917</a:t>
            </a: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Will try and respond to voicemail as soon as possible</a:t>
            </a:r>
          </a:p>
          <a:p>
            <a:pPr marL="342900" indent="-342900"/>
            <a:endParaRPr lang="en-US" sz="2000" b="1" u="sng" dirty="0"/>
          </a:p>
          <a:p>
            <a:pPr marL="342900" indent="-342900"/>
            <a:r>
              <a:rPr lang="en-US" sz="2000" b="1" u="sng" dirty="0"/>
              <a:t>Email</a:t>
            </a:r>
            <a:r>
              <a:rPr lang="en-US" sz="2000" b="1" dirty="0"/>
              <a:t> – </a:t>
            </a:r>
            <a:r>
              <a:rPr lang="en-US" sz="2000" dirty="0">
                <a:solidFill>
                  <a:schemeClr val="accent1"/>
                </a:solidFill>
              </a:rPr>
              <a:t>191air@cadets.gc.ca</a:t>
            </a:r>
            <a:r>
              <a:rPr lang="en-US" sz="2000" dirty="0"/>
              <a:t> </a:t>
            </a:r>
          </a:p>
          <a:p>
            <a:pPr marL="708660" lvl="1" indent="-342900"/>
            <a:r>
              <a:rPr lang="en-US" sz="1800" dirty="0"/>
              <a:t>Response typically within 48 hours from an officer</a:t>
            </a: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endParaRPr sz="2600" b="1" i="0" u="sng" strike="noStrike" cap="none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n-US" sz="2000" b="1" i="0" u="sng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Staff</a:t>
            </a: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sym typeface="Merriweather"/>
              </a:rPr>
              <a:t>Officers are available to answer questions on Tuesday nights</a:t>
            </a:r>
            <a:endParaRPr lang="en-US" sz="1800" dirty="0"/>
          </a:p>
          <a:p>
            <a:pPr lvl="2" indent="-259080">
              <a:spcBef>
                <a:spcPts val="480"/>
              </a:spcBef>
              <a:buClr>
                <a:schemeClr val="accent1"/>
              </a:buClr>
              <a:buSzPct val="85000"/>
            </a:pPr>
            <a:r>
              <a:rPr lang="en-US" sz="1500" b="0" i="0" u="none" strike="noStrike" cap="none" dirty="0">
                <a:solidFill>
                  <a:schemeClr val="dk1"/>
                </a:solidFill>
                <a:sym typeface="Merriweather"/>
              </a:rPr>
              <a:t>Cadets can also talk to any senior cadet if they have questions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457200" y="1066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18275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4CE0EA"/>
              </a:buClr>
              <a:buSzPct val="25000"/>
              <a:buFont typeface="Calibri"/>
              <a:buNone/>
            </a:pPr>
            <a:r>
              <a:rPr lang="en-US" sz="5600" b="1" dirty="0">
                <a:solidFill>
                  <a:srgbClr val="4CE0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Welcome To 191 RCACS!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0" tIns="45700" rIns="18275" bIns="45700" anchor="t" anchorCtr="0">
            <a:noAutofit/>
          </a:bodyPr>
          <a:lstStyle/>
          <a:p>
            <a:pPr marL="0" marR="4572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endParaRPr sz="2600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45720" lvl="0" indent="0" algn="ctr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endParaRPr sz="2600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45720" lvl="0" indent="0" algn="ctr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endParaRPr sz="2600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45720" lvl="0" indent="0" algn="ctr" rtl="0">
              <a:spcBef>
                <a:spcPts val="80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-US" sz="4000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Any 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Staff Introductions Cont.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sym typeface="Merriweather"/>
              </a:rPr>
              <a:t>Commanding Officer (CO) &amp; Biathlon Coach </a:t>
            </a:r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-US" sz="2000" b="1" dirty="0"/>
              <a:t>		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Merriweather"/>
              </a:rPr>
              <a:t>– </a:t>
            </a:r>
            <a:r>
              <a:rPr lang="en-US" sz="2000" dirty="0"/>
              <a:t> </a:t>
            </a:r>
            <a:r>
              <a:rPr lang="en-US" sz="1800" dirty="0"/>
              <a:t>Captain (Capt) Jessica Fichtner</a:t>
            </a:r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lang="en-US" sz="1800" dirty="0"/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lang="en-US" sz="1800" dirty="0"/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lang="en-US" sz="1800" dirty="0"/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lang="en-US" sz="1800" dirty="0"/>
          </a:p>
          <a:p>
            <a:pPr marL="274320" marR="0" lvl="0" indent="-274320" algn="l" rtl="0">
              <a:spcBef>
                <a:spcPts val="16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sz="800" b="0" i="0" u="none" strike="noStrike" cap="none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4320">
              <a:spcBef>
                <a:spcPts val="440"/>
              </a:spcBef>
              <a:buSzPct val="25000"/>
              <a:buNone/>
            </a:pPr>
            <a:r>
              <a:rPr lang="en-US" sz="2000" b="1" dirty="0"/>
              <a:t>Training Officer &amp; Deputy Commanding Officer</a:t>
            </a:r>
          </a:p>
          <a:p>
            <a:pPr indent="-274320">
              <a:spcBef>
                <a:spcPts val="440"/>
              </a:spcBef>
              <a:buSzPct val="25000"/>
              <a:buNone/>
            </a:pPr>
            <a:r>
              <a:rPr lang="en-US" sz="2000" b="1" dirty="0"/>
              <a:t>		</a:t>
            </a:r>
            <a:r>
              <a:rPr lang="en-US" sz="2000" dirty="0"/>
              <a:t>– </a:t>
            </a:r>
            <a:r>
              <a:rPr lang="en-US" sz="1800" dirty="0"/>
              <a:t>Lieutenant (Lt) David MacDonald </a:t>
            </a:r>
          </a:p>
          <a:p>
            <a:pPr indent="-274320">
              <a:spcBef>
                <a:spcPts val="440"/>
              </a:spcBef>
              <a:buSzPct val="25000"/>
              <a:buNone/>
            </a:pPr>
            <a:endParaRPr lang="en-US" sz="1800" dirty="0"/>
          </a:p>
          <a:p>
            <a:pPr indent="-274320">
              <a:spcBef>
                <a:spcPts val="440"/>
              </a:spcBef>
              <a:buSzPct val="25000"/>
              <a:buNone/>
            </a:pPr>
            <a:endParaRPr lang="en-US" sz="1800" dirty="0"/>
          </a:p>
          <a:p>
            <a:pPr indent="-274320">
              <a:spcBef>
                <a:spcPts val="440"/>
              </a:spcBef>
              <a:buSzPct val="25000"/>
              <a:buNone/>
            </a:pPr>
            <a:endParaRPr lang="en-US" sz="1800" dirty="0"/>
          </a:p>
          <a:p>
            <a:pPr indent="-274320">
              <a:spcBef>
                <a:spcPts val="440"/>
              </a:spcBef>
              <a:buSzPct val="25000"/>
              <a:buNone/>
            </a:pPr>
            <a:endParaRPr lang="en-US" sz="1800" dirty="0"/>
          </a:p>
          <a:p>
            <a:pPr indent="-274320">
              <a:spcBef>
                <a:spcPts val="440"/>
              </a:spcBef>
              <a:buSzPct val="25000"/>
              <a:buNone/>
            </a:pPr>
            <a:r>
              <a:rPr lang="en-US" sz="1800" b="1" dirty="0"/>
              <a:t>Assistant Training Officer </a:t>
            </a:r>
            <a:r>
              <a:rPr lang="en-US" sz="1800" dirty="0"/>
              <a:t>– </a:t>
            </a:r>
            <a:r>
              <a:rPr lang="en-US" sz="1600" dirty="0"/>
              <a:t>Lt Rebecca Harris </a:t>
            </a:r>
          </a:p>
          <a:p>
            <a:pPr indent="-274320">
              <a:spcBef>
                <a:spcPts val="440"/>
              </a:spcBef>
              <a:buSzPct val="25000"/>
              <a:buNone/>
            </a:pPr>
            <a:endParaRPr lang="en-US" sz="1800" dirty="0"/>
          </a:p>
          <a:p>
            <a:pPr indent="-274320">
              <a:spcBef>
                <a:spcPts val="440"/>
              </a:spcBef>
              <a:buSzPct val="25000"/>
              <a:buNone/>
            </a:pPr>
            <a:endParaRPr lang="en-US" sz="1800" dirty="0"/>
          </a:p>
          <a:p>
            <a:pPr indent="-274320">
              <a:spcBef>
                <a:spcPts val="440"/>
              </a:spcBef>
              <a:buSzPct val="25000"/>
              <a:buNone/>
            </a:pPr>
            <a:endParaRPr lang="en-US" sz="800" b="0" i="0" u="none" strike="noStrike" cap="none" dirty="0">
              <a:solidFill>
                <a:schemeClr val="dk1"/>
              </a:solidFill>
              <a:sym typeface="Merriweather"/>
            </a:endParaRPr>
          </a:p>
          <a:p>
            <a:pPr marL="274320" marR="0" lvl="0" indent="-274320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lang="en-US" sz="2000" b="0" i="0" u="none" strike="noStrike" cap="none" dirty="0">
              <a:solidFill>
                <a:schemeClr val="dk1"/>
              </a:solidFill>
              <a:sym typeface="Merriweathe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931" t="-254650" r="77931" b="254650"/>
          <a:stretch/>
        </p:blipFill>
        <p:spPr>
          <a:xfrm>
            <a:off x="4698274" y="1165316"/>
            <a:ext cx="1262744" cy="1497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646" y="4609100"/>
            <a:ext cx="1063547" cy="1523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167" y="1447800"/>
            <a:ext cx="1076325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4774" y="3124200"/>
            <a:ext cx="1731436" cy="13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0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Staff Introductions Cont.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583474" y="153434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274320">
              <a:spcBef>
                <a:spcPts val="440"/>
              </a:spcBef>
              <a:buSzPct val="25000"/>
              <a:buNone/>
            </a:pPr>
            <a:endParaRPr lang="en-US" sz="800" b="0" i="0" u="none" strike="noStrike" cap="none" dirty="0">
              <a:solidFill>
                <a:schemeClr val="dk1"/>
              </a:solidFill>
              <a:sym typeface="Merriweather"/>
            </a:endParaRPr>
          </a:p>
          <a:p>
            <a:pPr marL="274320" marR="0" lvl="0" indent="-274320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lang="en-US" sz="2000" b="0" i="0" u="none" strike="noStrike" cap="none" dirty="0">
              <a:solidFill>
                <a:schemeClr val="dk1"/>
              </a:solidFill>
              <a:sym typeface="Merriweather"/>
            </a:endParaRPr>
          </a:p>
          <a:p>
            <a:pPr marL="274320" marR="0" lvl="0" indent="-274320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sym typeface="Merriweather"/>
              </a:rPr>
              <a:t>Administration Officer -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Merriweather"/>
              </a:rPr>
              <a:t> Lieutenant (Lt)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Merriweather"/>
              </a:rPr>
              <a:t>Bailley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Merriweather"/>
              </a:rPr>
              <a:t> Strom</a:t>
            </a:r>
          </a:p>
          <a:p>
            <a:pPr marL="274320" marR="0" lvl="0" indent="-274320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lang="en-US" sz="2000" dirty="0"/>
          </a:p>
          <a:p>
            <a:pPr marL="274320" marR="0" lvl="0" indent="-274320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lang="en-US" sz="2000" dirty="0"/>
          </a:p>
          <a:p>
            <a:pPr marL="274320" marR="0" lvl="0" indent="-274320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lang="en-US" sz="2000" dirty="0"/>
          </a:p>
          <a:p>
            <a:pPr marL="274320" marR="0" lvl="0" indent="-274320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lang="en-US" sz="2000" dirty="0"/>
          </a:p>
          <a:p>
            <a:pPr marL="274320" marR="0" lvl="0" indent="-274320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lang="en-US" sz="2000" dirty="0"/>
          </a:p>
          <a:p>
            <a:pPr marL="274320" marR="0" lvl="0" indent="-274320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-US" sz="2000" b="1" dirty="0"/>
              <a:t>Level 3 Officer &amp; Assistant Biathlon Coach</a:t>
            </a:r>
          </a:p>
          <a:p>
            <a:pPr marL="274320" marR="0" lvl="0" indent="-274320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-US" sz="2000" b="1" dirty="0"/>
              <a:t>		 </a:t>
            </a:r>
            <a:r>
              <a:rPr lang="en-US" sz="2000" dirty="0"/>
              <a:t>- Captain (Capt) Andrew Fichtner</a:t>
            </a:r>
          </a:p>
          <a:p>
            <a:pPr marL="274320" marR="0" lvl="0" indent="-274320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lang="en-US" sz="2000" b="0" i="0" u="none" strike="noStrike" cap="none" dirty="0">
              <a:solidFill>
                <a:schemeClr val="dk1"/>
              </a:solidFill>
              <a:sym typeface="Merriweath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4834" y="4024666"/>
            <a:ext cx="1349829" cy="12888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9749" y="2182803"/>
            <a:ext cx="1099546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0342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2424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Staff Introductions</a:t>
            </a:r>
          </a:p>
        </p:txBody>
      </p:sp>
      <p:sp>
        <p:nvSpPr>
          <p:cNvPr id="4" name="Shape 116"/>
          <p:cNvSpPr txBox="1">
            <a:spLocks/>
          </p:cNvSpPr>
          <p:nvPr/>
        </p:nvSpPr>
        <p:spPr>
          <a:xfrm>
            <a:off x="378822" y="1558835"/>
            <a:ext cx="6544491" cy="47722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4320" marR="0" lvl="0" indent="-1174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2826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3588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indent="-274320">
              <a:spcBef>
                <a:spcPts val="440"/>
              </a:spcBef>
              <a:buSzPct val="25000"/>
              <a:buFont typeface="Noto Sans Symbols"/>
              <a:buNone/>
            </a:pPr>
            <a:r>
              <a:rPr lang="en-US" sz="2000" b="1" dirty="0"/>
              <a:t>Supply Officer (</a:t>
            </a:r>
            <a:r>
              <a:rPr lang="en-US" sz="2000" b="1" dirty="0" err="1"/>
              <a:t>SupO</a:t>
            </a:r>
            <a:r>
              <a:rPr lang="en-US" sz="2000" b="1" dirty="0"/>
              <a:t>) &amp; Marksmanship Coach</a:t>
            </a:r>
            <a:r>
              <a:rPr lang="en-US" sz="2000" dirty="0"/>
              <a:t> </a:t>
            </a:r>
          </a:p>
          <a:p>
            <a:pPr indent="-274320">
              <a:spcBef>
                <a:spcPts val="440"/>
              </a:spcBef>
              <a:buSzPct val="25000"/>
              <a:buFont typeface="Noto Sans Symbols"/>
              <a:buNone/>
            </a:pPr>
            <a:r>
              <a:rPr lang="en-US" sz="1800" dirty="0"/>
              <a:t>Lieutenant (Lt) Don </a:t>
            </a:r>
            <a:r>
              <a:rPr lang="en-US" sz="1800" dirty="0" err="1"/>
              <a:t>Sul</a:t>
            </a:r>
            <a:endParaRPr lang="en-US" sz="1800" dirty="0"/>
          </a:p>
          <a:p>
            <a:pPr indent="-274320">
              <a:spcBef>
                <a:spcPts val="440"/>
              </a:spcBef>
              <a:buSzPct val="25000"/>
              <a:buFont typeface="Noto Sans Symbols"/>
              <a:buNone/>
            </a:pPr>
            <a:endParaRPr lang="en-US" sz="800" dirty="0"/>
          </a:p>
          <a:p>
            <a:pPr indent="-274320">
              <a:spcBef>
                <a:spcPts val="440"/>
              </a:spcBef>
              <a:buSzPct val="25000"/>
              <a:buFont typeface="Noto Sans Symbols"/>
              <a:buNone/>
            </a:pPr>
            <a:endParaRPr lang="en-US" sz="2000" dirty="0"/>
          </a:p>
          <a:p>
            <a:pPr indent="-274320">
              <a:spcBef>
                <a:spcPts val="440"/>
              </a:spcBef>
              <a:buSzPct val="25000"/>
              <a:buNone/>
            </a:pPr>
            <a:r>
              <a:rPr lang="en-US" sz="2000" b="1" dirty="0"/>
              <a:t>Standards Officer (</a:t>
            </a:r>
            <a:r>
              <a:rPr lang="en-US" sz="2000" b="1" dirty="0" err="1"/>
              <a:t>StdO</a:t>
            </a:r>
            <a:r>
              <a:rPr lang="en-US" sz="2000" b="1" dirty="0"/>
              <a:t>) &amp; Level 5 Officer</a:t>
            </a:r>
            <a:endParaRPr lang="en-US" sz="2000" dirty="0"/>
          </a:p>
          <a:p>
            <a:pPr indent="-274320">
              <a:spcBef>
                <a:spcPts val="440"/>
              </a:spcBef>
              <a:buSzPct val="25000"/>
              <a:buNone/>
            </a:pPr>
            <a:r>
              <a:rPr lang="en-US" sz="1800" dirty="0"/>
              <a:t>Captain (Capt) Brad Penner</a:t>
            </a:r>
          </a:p>
          <a:p>
            <a:pPr indent="-274320">
              <a:spcBef>
                <a:spcPts val="440"/>
              </a:spcBef>
              <a:buSzPct val="25000"/>
              <a:buFont typeface="Noto Sans Symbols"/>
              <a:buNone/>
            </a:pPr>
            <a:endParaRPr lang="en-US" sz="2000" dirty="0"/>
          </a:p>
          <a:p>
            <a:pPr indent="-274320">
              <a:spcBef>
                <a:spcPts val="440"/>
              </a:spcBef>
              <a:buSzPct val="25000"/>
              <a:buFont typeface="Noto Sans Symbols"/>
              <a:buNone/>
            </a:pPr>
            <a:endParaRPr lang="en-US" sz="800" dirty="0"/>
          </a:p>
          <a:p>
            <a:pPr indent="-274320">
              <a:spcBef>
                <a:spcPts val="440"/>
              </a:spcBef>
              <a:buSzPct val="25000"/>
              <a:buFont typeface="Noto Sans Symbols"/>
              <a:buNone/>
            </a:pPr>
            <a:endParaRPr lang="en-US" sz="800" dirty="0"/>
          </a:p>
          <a:p>
            <a:pPr indent="-274320">
              <a:spcBef>
                <a:spcPts val="440"/>
              </a:spcBef>
              <a:buSzPct val="25000"/>
              <a:buFont typeface="Noto Sans Symbols"/>
              <a:buNone/>
            </a:pPr>
            <a:endParaRPr lang="en-US" sz="2000" b="1" dirty="0"/>
          </a:p>
          <a:p>
            <a:pPr indent="-274320">
              <a:spcBef>
                <a:spcPts val="440"/>
              </a:spcBef>
              <a:buSzPct val="25000"/>
              <a:buFont typeface="Noto Sans Symbols"/>
              <a:buNone/>
            </a:pPr>
            <a:r>
              <a:rPr lang="en-US" sz="2000" b="1" dirty="0"/>
              <a:t>Level 2 Officer &amp; Flag Party/Drill Team Coach</a:t>
            </a:r>
            <a:endParaRPr lang="en-US" sz="2000" dirty="0"/>
          </a:p>
          <a:p>
            <a:pPr indent="-274320">
              <a:spcBef>
                <a:spcPts val="440"/>
              </a:spcBef>
              <a:buSzPct val="25000"/>
              <a:buFont typeface="Noto Sans Symbols"/>
              <a:buNone/>
            </a:pPr>
            <a:r>
              <a:rPr lang="en-US" sz="1800" dirty="0"/>
              <a:t>Lieutenant (Lt) Tyrone Penner</a:t>
            </a:r>
          </a:p>
          <a:p>
            <a:pPr indent="-274320">
              <a:spcBef>
                <a:spcPts val="440"/>
              </a:spcBef>
              <a:buSzPct val="25000"/>
              <a:buFont typeface="Noto Sans Symbols"/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3692" y="1450957"/>
            <a:ext cx="1039241" cy="11887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3357" y="2747555"/>
            <a:ext cx="1329955" cy="11887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9038" y="4399462"/>
            <a:ext cx="1628547" cy="11887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dirty="0"/>
              <a:t>Staff Introductions</a:t>
            </a:r>
            <a:endParaRPr lang="en-US" sz="5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116"/>
          <p:cNvSpPr txBox="1">
            <a:spLocks/>
          </p:cNvSpPr>
          <p:nvPr/>
        </p:nvSpPr>
        <p:spPr>
          <a:xfrm>
            <a:off x="457200" y="3553097"/>
            <a:ext cx="4872446" cy="27519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4320" marR="0" lvl="0" indent="-1174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2826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3588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indent="-274320">
              <a:spcBef>
                <a:spcPts val="440"/>
              </a:spcBef>
              <a:buSzPct val="25000"/>
              <a:buFont typeface="Noto Sans Symbols"/>
              <a:buNone/>
            </a:pPr>
            <a:endParaRPr lang="en-US" sz="800" b="1" dirty="0"/>
          </a:p>
          <a:p>
            <a:pPr indent="-274320">
              <a:spcBef>
                <a:spcPts val="440"/>
              </a:spcBef>
              <a:buSzPct val="25000"/>
              <a:buFont typeface="Noto Sans Symbols"/>
              <a:buNone/>
            </a:pPr>
            <a:endParaRPr lang="en-US" sz="800" b="1" dirty="0"/>
          </a:p>
          <a:p>
            <a:pPr indent="-274320">
              <a:spcBef>
                <a:spcPts val="440"/>
              </a:spcBef>
              <a:buSzPct val="25000"/>
              <a:buFont typeface="Noto Sans Symbols"/>
              <a:buNone/>
            </a:pPr>
            <a:endParaRPr lang="en-US" sz="800" dirty="0"/>
          </a:p>
          <a:p>
            <a:pPr indent="-274320">
              <a:spcBef>
                <a:spcPts val="440"/>
              </a:spcBef>
              <a:buSzPct val="25000"/>
              <a:buFont typeface="Noto Sans Symbols"/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931" t="-254650" r="77931" b="254650"/>
          <a:stretch/>
        </p:blipFill>
        <p:spPr>
          <a:xfrm>
            <a:off x="4720046" y="949234"/>
            <a:ext cx="1262744" cy="1497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2648" y="1447800"/>
            <a:ext cx="78181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>
              <a:spcBef>
                <a:spcPts val="440"/>
              </a:spcBef>
              <a:buSzPct val="25000"/>
            </a:pPr>
            <a:r>
              <a:rPr lang="en-US" sz="1600" b="1" dirty="0"/>
              <a:t>Band &amp; Effective Speaking Officer </a:t>
            </a:r>
          </a:p>
          <a:p>
            <a:pPr indent="-274320">
              <a:spcBef>
                <a:spcPts val="440"/>
              </a:spcBef>
              <a:buSzPct val="25000"/>
            </a:pPr>
            <a:r>
              <a:rPr lang="en-US" dirty="0"/>
              <a:t>Civilian Instructor (CI) Howard Mar</a:t>
            </a:r>
          </a:p>
          <a:p>
            <a:pPr indent="-274320">
              <a:spcBef>
                <a:spcPts val="440"/>
              </a:spcBef>
              <a:buSzPct val="25000"/>
            </a:pPr>
            <a:endParaRPr lang="en-US" dirty="0"/>
          </a:p>
          <a:p>
            <a:pPr indent="-274320">
              <a:spcBef>
                <a:spcPts val="440"/>
              </a:spcBef>
              <a:buSzPct val="25000"/>
            </a:pPr>
            <a:endParaRPr lang="en-US" dirty="0"/>
          </a:p>
          <a:p>
            <a:pPr indent="-274320">
              <a:spcBef>
                <a:spcPts val="440"/>
              </a:spcBef>
              <a:buSzPct val="25000"/>
            </a:pPr>
            <a:endParaRPr lang="en-US" dirty="0"/>
          </a:p>
          <a:p>
            <a:pPr indent="-274320">
              <a:spcBef>
                <a:spcPts val="440"/>
              </a:spcBef>
              <a:buSzPct val="25000"/>
            </a:pPr>
            <a:endParaRPr lang="en-US" dirty="0"/>
          </a:p>
          <a:p>
            <a:pPr indent="-274320">
              <a:spcBef>
                <a:spcPts val="440"/>
              </a:spcBef>
              <a:buSzPct val="25000"/>
            </a:pPr>
            <a:endParaRPr lang="en-US" dirty="0"/>
          </a:p>
          <a:p>
            <a:pPr indent="-274320">
              <a:spcBef>
                <a:spcPts val="440"/>
              </a:spcBef>
              <a:buSzPct val="25000"/>
            </a:pPr>
            <a:r>
              <a:rPr lang="en-US" sz="1600" b="1" dirty="0"/>
              <a:t>Level 1 Officer &amp; Korean Translator</a:t>
            </a:r>
          </a:p>
          <a:p>
            <a:pPr indent="-274320">
              <a:spcBef>
                <a:spcPts val="440"/>
              </a:spcBef>
              <a:buSzPct val="25000"/>
            </a:pPr>
            <a:r>
              <a:rPr lang="en-US" dirty="0"/>
              <a:t>Civilian Volunteer (CV) Elizabeth Shin</a:t>
            </a:r>
          </a:p>
          <a:p>
            <a:pPr indent="-274320">
              <a:spcBef>
                <a:spcPts val="440"/>
              </a:spcBef>
              <a:buSzPct val="25000"/>
            </a:pPr>
            <a:endParaRPr lang="en-US" dirty="0"/>
          </a:p>
          <a:p>
            <a:pPr indent="-274320">
              <a:spcBef>
                <a:spcPts val="440"/>
              </a:spcBef>
              <a:buSzPct val="25000"/>
            </a:pPr>
            <a:endParaRPr lang="en-US" dirty="0"/>
          </a:p>
          <a:p>
            <a:pPr indent="-274320">
              <a:spcBef>
                <a:spcPts val="440"/>
              </a:spcBef>
              <a:buSzPct val="25000"/>
            </a:pPr>
            <a:endParaRPr lang="en-US" dirty="0"/>
          </a:p>
          <a:p>
            <a:pPr indent="-274320">
              <a:spcBef>
                <a:spcPts val="440"/>
              </a:spcBef>
              <a:buSzPct val="25000"/>
            </a:pPr>
            <a:r>
              <a:rPr lang="en-US" sz="1600" b="1" dirty="0"/>
              <a:t>Level 4 Officer and Assistant Marksmanship Coach </a:t>
            </a:r>
          </a:p>
          <a:p>
            <a:pPr indent="-274320">
              <a:spcBef>
                <a:spcPts val="440"/>
              </a:spcBef>
              <a:buSzPct val="25000"/>
            </a:pPr>
            <a:r>
              <a:rPr lang="en-US" dirty="0"/>
              <a:t>Sgt. Tyler Davey  </a:t>
            </a:r>
          </a:p>
          <a:p>
            <a:pPr indent="-274320">
              <a:spcBef>
                <a:spcPts val="440"/>
              </a:spcBef>
              <a:buSzPct val="25000"/>
            </a:pPr>
            <a:endParaRPr lang="en-US" dirty="0"/>
          </a:p>
          <a:p>
            <a:pPr indent="-274320">
              <a:spcBef>
                <a:spcPts val="440"/>
              </a:spcBef>
              <a:buSzPct val="25000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5262" y="1365068"/>
            <a:ext cx="1126156" cy="11887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669" y="4621811"/>
            <a:ext cx="1156716" cy="1198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3886" y="2945675"/>
            <a:ext cx="1269091" cy="152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7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We Do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541417"/>
            <a:ext cx="8229600" cy="49900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Char char="●"/>
            </a:pPr>
            <a:r>
              <a:rPr lang="en-US" sz="2200" b="1" i="0" u="sng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Tuesday Night Parades</a:t>
            </a:r>
          </a:p>
          <a:p>
            <a:pPr marL="640080" marR="0" lvl="1" indent="-25908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sym typeface="Merriweather"/>
              </a:rPr>
              <a:t>Opening Parade</a:t>
            </a:r>
          </a:p>
          <a:p>
            <a:pPr marL="640080" marR="0" lvl="1" indent="-25908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Noto Sans Symbols"/>
              <a:buChar char="●"/>
            </a:pPr>
            <a:r>
              <a:rPr lang="en-US" sz="2000" dirty="0"/>
              <a:t>Classes (Three periods of half hour each)</a:t>
            </a:r>
          </a:p>
          <a:p>
            <a:pPr lvl="2" indent="-259080">
              <a:lnSpc>
                <a:spcPct val="90000"/>
              </a:lnSpc>
              <a:spcBef>
                <a:spcPts val="444"/>
              </a:spcBef>
              <a:buClr>
                <a:schemeClr val="accent1"/>
              </a:buClr>
              <a:buSzPct val="85772"/>
            </a:pPr>
            <a:r>
              <a:rPr lang="en-US" sz="1800" dirty="0"/>
              <a:t>By Level</a:t>
            </a:r>
          </a:p>
          <a:p>
            <a:pPr lvl="3" indent="-259080">
              <a:lnSpc>
                <a:spcPct val="90000"/>
              </a:lnSpc>
              <a:spcBef>
                <a:spcPts val="444"/>
              </a:spcBef>
              <a:buClr>
                <a:schemeClr val="accent1"/>
              </a:buClr>
              <a:buSzPct val="85772"/>
            </a:pPr>
            <a:r>
              <a:rPr lang="en-US" sz="1700" dirty="0"/>
              <a:t>New Cadets generally Level 1</a:t>
            </a:r>
          </a:p>
          <a:p>
            <a:pPr lvl="3" indent="-259080">
              <a:lnSpc>
                <a:spcPct val="90000"/>
              </a:lnSpc>
              <a:spcBef>
                <a:spcPts val="444"/>
              </a:spcBef>
              <a:buClr>
                <a:schemeClr val="accent1"/>
              </a:buClr>
              <a:buSzPct val="85772"/>
            </a:pPr>
            <a:r>
              <a:rPr lang="en-US" sz="1700" dirty="0"/>
              <a:t>14 years of age by Aug 31, 2019 -&gt; Level 2</a:t>
            </a:r>
          </a:p>
          <a:p>
            <a:pPr lvl="3" indent="-259080">
              <a:lnSpc>
                <a:spcPct val="90000"/>
              </a:lnSpc>
              <a:spcBef>
                <a:spcPts val="444"/>
              </a:spcBef>
              <a:buClr>
                <a:schemeClr val="accent1"/>
              </a:buClr>
              <a:buSzPct val="85772"/>
            </a:pPr>
            <a:r>
              <a:rPr lang="en-US" sz="1700" dirty="0"/>
              <a:t>15+ years of age by Aug 21, 2019 -&gt; Level 3</a:t>
            </a:r>
          </a:p>
          <a:p>
            <a:pPr lvl="2" indent="-259080">
              <a:lnSpc>
                <a:spcPct val="90000"/>
              </a:lnSpc>
              <a:spcBef>
                <a:spcPts val="444"/>
              </a:spcBef>
              <a:buClr>
                <a:schemeClr val="accent1"/>
              </a:buClr>
              <a:buSzPct val="85772"/>
            </a:pPr>
            <a:r>
              <a:rPr lang="en-US" sz="1800" dirty="0"/>
              <a:t>Aviation, General Cadet Knowledge, Leadership, Citizenship, Aerospace, Drill, Effective Speaking, Marksmanship etc.</a:t>
            </a:r>
          </a:p>
          <a:p>
            <a:pPr lvl="2" indent="-259080">
              <a:lnSpc>
                <a:spcPct val="90000"/>
              </a:lnSpc>
              <a:spcBef>
                <a:spcPts val="444"/>
              </a:spcBef>
              <a:buClr>
                <a:schemeClr val="accent1"/>
              </a:buClr>
              <a:buSzPct val="85772"/>
            </a:pPr>
            <a:r>
              <a:rPr lang="en-US" sz="1800" dirty="0"/>
              <a:t>Lots of hands on activities</a:t>
            </a:r>
          </a:p>
          <a:p>
            <a:pPr marL="640080" marR="0" lvl="1" indent="-25908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sym typeface="Merriweather"/>
              </a:rPr>
              <a:t>Break – canteen and time to visit with other cadets</a:t>
            </a:r>
          </a:p>
          <a:p>
            <a:pPr marL="640080" marR="0" lvl="1" indent="-25908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Noto Sans Symbols"/>
              <a:buChar char="●"/>
            </a:pPr>
            <a:r>
              <a:rPr lang="en-US" sz="2000" dirty="0"/>
              <a:t>Closing Parade</a:t>
            </a:r>
            <a:endParaRPr lang="en-US" sz="2000" b="0" i="0" u="none" strike="noStrike" cap="none" dirty="0">
              <a:solidFill>
                <a:schemeClr val="dk1"/>
              </a:solidFill>
              <a:sym typeface="Merriweather"/>
            </a:endParaRPr>
          </a:p>
          <a:p>
            <a:pPr marL="640080" marR="0" lvl="1" indent="-25908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5772"/>
              <a:buFont typeface="Noto Sans Symbols"/>
              <a:buChar char="●"/>
            </a:pPr>
            <a:endParaRPr lang="en-US" sz="2000" b="0" i="0" u="none" strike="noStrike" cap="none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59080">
              <a:lnSpc>
                <a:spcPct val="90000"/>
              </a:lnSpc>
              <a:spcBef>
                <a:spcPts val="444"/>
              </a:spcBef>
              <a:buClr>
                <a:schemeClr val="accent1"/>
              </a:buClr>
              <a:buSzPct val="85772"/>
            </a:pPr>
            <a:r>
              <a:rPr lang="en-US" sz="2000" b="0" i="0" u="none" strike="noStrike" cap="none" dirty="0">
                <a:solidFill>
                  <a:schemeClr val="dk1"/>
                </a:solidFill>
                <a:sym typeface="Merriweather"/>
              </a:rPr>
              <a:t>Uniform Inspection</a:t>
            </a:r>
          </a:p>
          <a:p>
            <a:pPr indent="-259080">
              <a:lnSpc>
                <a:spcPct val="90000"/>
              </a:lnSpc>
              <a:spcBef>
                <a:spcPts val="444"/>
              </a:spcBef>
              <a:buClr>
                <a:schemeClr val="accent1"/>
              </a:buClr>
              <a:buSzPct val="85772"/>
            </a:pPr>
            <a:r>
              <a:rPr lang="en-US" sz="2000" b="0" i="0" u="none" strike="noStrike" cap="none" dirty="0">
                <a:solidFill>
                  <a:schemeClr val="dk1"/>
                </a:solidFill>
                <a:sym typeface="Merriweather"/>
              </a:rPr>
              <a:t>Sports Nights every 1-2 months</a:t>
            </a:r>
          </a:p>
          <a:p>
            <a:pPr indent="-259080">
              <a:lnSpc>
                <a:spcPct val="90000"/>
              </a:lnSpc>
              <a:spcBef>
                <a:spcPts val="444"/>
              </a:spcBef>
              <a:buClr>
                <a:schemeClr val="accent1"/>
              </a:buClr>
              <a:buSzPct val="85772"/>
            </a:pPr>
            <a:r>
              <a:rPr lang="en-US" sz="2000" dirty="0"/>
              <a:t>CO Parade every first Tuesday of the month</a:t>
            </a:r>
            <a:endParaRPr lang="en-US" sz="2000" b="0" i="0" u="none" strike="noStrike" cap="none" dirty="0">
              <a:solidFill>
                <a:schemeClr val="dk1"/>
              </a:solidFill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We Do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n-US" sz="2200" b="1" i="0" u="sng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Weekend Training</a:t>
            </a:r>
          </a:p>
          <a:p>
            <a:pPr lvl="1" indent="-259080"/>
            <a:r>
              <a:rPr lang="en-US" sz="2000" dirty="0"/>
              <a:t>About once a month there is weekend training</a:t>
            </a:r>
          </a:p>
          <a:p>
            <a:pPr lvl="1" indent="-259080"/>
            <a:r>
              <a:rPr lang="en-US" sz="2000" dirty="0"/>
              <a:t>These are mandatory activities</a:t>
            </a:r>
          </a:p>
          <a:p>
            <a:pPr lvl="1" indent="-259080"/>
            <a:r>
              <a:rPr lang="en-US" sz="2000" dirty="0"/>
              <a:t>These include:</a:t>
            </a:r>
          </a:p>
          <a:p>
            <a:pPr lvl="2" indent="-254000"/>
            <a:r>
              <a:rPr lang="en-US" sz="1800" dirty="0"/>
              <a:t>Gliding</a:t>
            </a:r>
          </a:p>
          <a:p>
            <a:pPr lvl="2" indent="-254000"/>
            <a:r>
              <a:rPr lang="en-US" sz="1800" dirty="0"/>
              <a:t>Survival</a:t>
            </a:r>
          </a:p>
          <a:p>
            <a:pPr lvl="2" indent="-254000"/>
            <a:r>
              <a:rPr lang="en-US" sz="1800" dirty="0"/>
              <a:t>Skills Day, Leadership Day, Sports Day etc.</a:t>
            </a:r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endParaRPr lang="en-US" sz="2600" b="1" i="0" u="sng" strike="noStrike" cap="none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n-US" sz="2200" b="1" u="sng" dirty="0"/>
              <a:t>Volunteering &amp; Fundraising</a:t>
            </a:r>
          </a:p>
          <a:p>
            <a:pPr lvl="1" indent="-274320">
              <a:spcBef>
                <a:spcPts val="0"/>
              </a:spcBef>
              <a:buClr>
                <a:schemeClr val="accent3"/>
              </a:buClr>
              <a:buSzPct val="95000"/>
            </a:pPr>
            <a:r>
              <a:rPr lang="en-US" sz="2000" b="0" i="0" u="none" strike="noStrike" cap="none" dirty="0">
                <a:solidFill>
                  <a:schemeClr val="dk1"/>
                </a:solidFill>
                <a:sym typeface="Merriweather"/>
              </a:rPr>
              <a:t>We try to do volunteering in the community once per month</a:t>
            </a:r>
          </a:p>
          <a:p>
            <a:pPr lvl="1" indent="-274320">
              <a:spcBef>
                <a:spcPts val="0"/>
              </a:spcBef>
              <a:buClr>
                <a:schemeClr val="accent3"/>
              </a:buClr>
              <a:buSzPct val="95000"/>
            </a:pPr>
            <a:r>
              <a:rPr lang="en-US" sz="2000" dirty="0"/>
              <a:t>Fundraising is the reason that the program is offered for free</a:t>
            </a:r>
            <a:endParaRPr lang="en-US" sz="2000" b="0" i="0" u="none" strike="noStrike" cap="none" dirty="0">
              <a:solidFill>
                <a:schemeClr val="dk1"/>
              </a:solidFill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We Do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750424"/>
            <a:ext cx="8229600" cy="45741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n-US" sz="2400" b="1" i="0" u="sng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Extra-Curricular (Optional Activities)</a:t>
            </a: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200" b="0" i="0" u="sng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Sunday:</a:t>
            </a:r>
          </a:p>
          <a:p>
            <a:pPr lvl="2" indent="-259080"/>
            <a:r>
              <a:rPr lang="en-US" sz="1800" dirty="0"/>
              <a:t>Marksmanship (1:00 – 4:00 PM)</a:t>
            </a:r>
          </a:p>
          <a:p>
            <a:pPr lvl="2" indent="-259080"/>
            <a:r>
              <a:rPr lang="en-US" sz="1800" dirty="0"/>
              <a:t>Effective Speaking (7:00 – 9:00 PM)</a:t>
            </a:r>
          </a:p>
          <a:p>
            <a:pPr lvl="2" indent="-259080"/>
            <a:r>
              <a:rPr lang="en-US" sz="1800" dirty="0"/>
              <a:t>Drill Team (4:00 – 5:30 PM)</a:t>
            </a:r>
          </a:p>
          <a:p>
            <a:pPr lvl="2" indent="-259080"/>
            <a:r>
              <a:rPr lang="en-US" sz="1800" dirty="0"/>
              <a:t>Flag Party (4:00 – 5:30 PM)</a:t>
            </a:r>
          </a:p>
          <a:p>
            <a:pPr lvl="2" indent="-259080"/>
            <a:r>
              <a:rPr lang="en-US" sz="1800" dirty="0"/>
              <a:t>Band (1:00 – 4:00 PM)</a:t>
            </a:r>
          </a:p>
          <a:p>
            <a: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200" b="0" i="0" u="sng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Other Days:</a:t>
            </a:r>
          </a:p>
          <a:p>
            <a:pPr lvl="2" indent="-259080">
              <a:spcBef>
                <a:spcPts val="480"/>
              </a:spcBef>
              <a:buClr>
                <a:schemeClr val="accent1"/>
              </a:buClr>
              <a:buSzPct val="85000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Biathlon (Sunday &amp; Thursday evenings)</a:t>
            </a:r>
          </a:p>
          <a:p>
            <a:pPr lvl="2" indent="-259080">
              <a:spcBef>
                <a:spcPts val="480"/>
              </a:spcBef>
              <a:buClr>
                <a:schemeClr val="accent1"/>
              </a:buClr>
              <a:buSzPct val="85000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Ground School (</a:t>
            </a:r>
            <a:r>
              <a:rPr lang="en-US" sz="1800" dirty="0"/>
              <a:t>Wednesday evenings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)</a:t>
            </a:r>
          </a:p>
          <a:p>
            <a:pPr marL="640080" marR="0" lvl="1" indent="-25908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endParaRPr lang="en-US" dirty="0">
              <a:solidFill>
                <a:srgbClr val="FF0000"/>
              </a:solidFill>
            </a:endParaRPr>
          </a:p>
          <a:p>
            <a:pPr marL="15240" indent="0">
              <a:spcBef>
                <a:spcPts val="480"/>
              </a:spcBef>
              <a:buClr>
                <a:schemeClr val="accent1"/>
              </a:buClr>
              <a:buSzPct val="85000"/>
              <a:buNone/>
            </a:pPr>
            <a:r>
              <a:rPr lang="en-US" sz="2000" i="1" dirty="0">
                <a:solidFill>
                  <a:srgbClr val="FF0000"/>
                </a:solidFill>
              </a:rPr>
              <a:t>*Timings approximate, will be confirmed in coming weeks*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1193</Words>
  <Application>Microsoft Office PowerPoint</Application>
  <PresentationFormat>On-screen Show (4:3)</PresentationFormat>
  <Paragraphs>226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Merriweather</vt:lpstr>
      <vt:lpstr>Noto Sans Symbols</vt:lpstr>
      <vt:lpstr>Flow</vt:lpstr>
      <vt:lpstr>Flow</vt:lpstr>
      <vt:lpstr>Welcome to 191 RCACS!</vt:lpstr>
      <vt:lpstr>Follow the Link (requires sound):</vt:lpstr>
      <vt:lpstr>Staff Introductions Cont.</vt:lpstr>
      <vt:lpstr>Staff Introductions Cont.</vt:lpstr>
      <vt:lpstr>Staff Introductions</vt:lpstr>
      <vt:lpstr>Staff Introductions</vt:lpstr>
      <vt:lpstr>What We Do</vt:lpstr>
      <vt:lpstr>What We Do</vt:lpstr>
      <vt:lpstr>What We Do</vt:lpstr>
      <vt:lpstr>Summer Camp</vt:lpstr>
      <vt:lpstr>Summer Camp Cont.</vt:lpstr>
      <vt:lpstr>Expectations</vt:lpstr>
      <vt:lpstr>Expectations</vt:lpstr>
      <vt:lpstr>Expectations</vt:lpstr>
      <vt:lpstr>Expectations</vt:lpstr>
      <vt:lpstr>Cadet Responsibilities</vt:lpstr>
      <vt:lpstr>Cadet Rights</vt:lpstr>
      <vt:lpstr>Parent Involvement</vt:lpstr>
      <vt:lpstr>Communication</vt:lpstr>
      <vt:lpstr>Communication</vt:lpstr>
      <vt:lpstr>PowerPoint Presentation</vt:lpstr>
      <vt:lpstr>PowerPoint Presentation</vt:lpstr>
      <vt:lpstr>PowerPoint Presentation</vt:lpstr>
      <vt:lpstr>Communication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191 RCACS!</dc:title>
  <dc:creator>I-Fichtner, Jessica</dc:creator>
  <cp:lastModifiedBy>I-Fichtner, Jessica</cp:lastModifiedBy>
  <cp:revision>26</cp:revision>
  <dcterms:modified xsi:type="dcterms:W3CDTF">2018-09-11T20:06:34Z</dcterms:modified>
</cp:coreProperties>
</file>